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E005EE5-E69F-456E-B124-02DEA6765551}" type="datetimeFigureOut">
              <a:rPr lang="en-US" smtClean="0"/>
              <a:pPr/>
              <a:t>4/12/2020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3CA60E6-67B7-4591-866D-FE4EDACD581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005EE5-E69F-456E-B124-02DEA6765551}"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A60E6-67B7-4591-866D-FE4EDACD58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005EE5-E69F-456E-B124-02DEA6765551}"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A60E6-67B7-4591-866D-FE4EDACD58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005EE5-E69F-456E-B124-02DEA6765551}"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A60E6-67B7-4591-866D-FE4EDACD58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005EE5-E69F-456E-B124-02DEA6765551}"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3CA60E6-67B7-4591-866D-FE4EDACD58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005EE5-E69F-456E-B124-02DEA6765551}"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A60E6-67B7-4591-866D-FE4EDACD58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005EE5-E69F-456E-B124-02DEA6765551}" type="datetimeFigureOut">
              <a:rPr lang="en-US" smtClean="0"/>
              <a:pPr/>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A60E6-67B7-4591-866D-FE4EDACD58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005EE5-E69F-456E-B124-02DEA6765551}" type="datetimeFigureOut">
              <a:rPr lang="en-US" smtClean="0"/>
              <a:pPr/>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A60E6-67B7-4591-866D-FE4EDACD58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05EE5-E69F-456E-B124-02DEA6765551}" type="datetimeFigureOut">
              <a:rPr lang="en-US" smtClean="0"/>
              <a:pPr/>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A60E6-67B7-4591-866D-FE4EDACD58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005EE5-E69F-456E-B124-02DEA6765551}"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A60E6-67B7-4591-866D-FE4EDACD58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005EE5-E69F-456E-B124-02DEA6765551}"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A60E6-67B7-4591-866D-FE4EDACD58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E005EE5-E69F-456E-B124-02DEA6765551}" type="datetimeFigureOut">
              <a:rPr lang="en-US" smtClean="0"/>
              <a:pPr/>
              <a:t>4/12/2020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3CA60E6-67B7-4591-866D-FE4EDACD58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b="1" dirty="0" smtClean="0"/>
              <a:t>Форме приповедања</a:t>
            </a:r>
            <a:endParaRPr lang="en-US" b="1" dirty="0"/>
          </a:p>
        </p:txBody>
      </p:sp>
      <p:sp>
        <p:nvSpPr>
          <p:cNvPr id="3" name="Subtitle 2"/>
          <p:cNvSpPr>
            <a:spLocks noGrp="1"/>
          </p:cNvSpPr>
          <p:nvPr>
            <p:ph type="subTitle" idx="1"/>
          </p:nvPr>
        </p:nvSpPr>
        <p:spPr/>
        <p:txBody>
          <a:bodyPr/>
          <a:lstStyle/>
          <a:p>
            <a:r>
              <a:rPr lang="sr-Cyrl-RS" dirty="0" smtClean="0"/>
              <a:t>(приповедачки поступци, облици казивања)</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5. Нарација (приповедање)</a:t>
            </a:r>
            <a:endParaRPr lang="en-US" dirty="0"/>
          </a:p>
        </p:txBody>
      </p:sp>
      <p:sp>
        <p:nvSpPr>
          <p:cNvPr id="3" name="Text Placeholder 2"/>
          <p:cNvSpPr>
            <a:spLocks noGrp="1"/>
          </p:cNvSpPr>
          <p:nvPr>
            <p:ph type="body" idx="1"/>
          </p:nvPr>
        </p:nvSpPr>
        <p:spPr/>
        <p:txBody>
          <a:bodyPr>
            <a:normAutofit lnSpcReduction="10000"/>
          </a:bodyPr>
          <a:lstStyle/>
          <a:p>
            <a:r>
              <a:rPr lang="sr-Cyrl-RS" dirty="0" smtClean="0"/>
              <a:t>Приповедање у првом лицу</a:t>
            </a:r>
            <a:endParaRPr lang="en-US" dirty="0"/>
          </a:p>
        </p:txBody>
      </p:sp>
      <p:sp>
        <p:nvSpPr>
          <p:cNvPr id="4" name="Text Placeholder 3"/>
          <p:cNvSpPr>
            <a:spLocks noGrp="1"/>
          </p:cNvSpPr>
          <p:nvPr>
            <p:ph type="body" sz="half" idx="3"/>
          </p:nvPr>
        </p:nvSpPr>
        <p:spPr/>
        <p:txBody>
          <a:bodyPr>
            <a:normAutofit lnSpcReduction="10000"/>
          </a:bodyPr>
          <a:lstStyle/>
          <a:p>
            <a:r>
              <a:rPr lang="sr-Cyrl-RS" dirty="0" smtClean="0"/>
              <a:t>Приповедање у трећем лицу</a:t>
            </a:r>
            <a:endParaRPr lang="en-US" dirty="0"/>
          </a:p>
        </p:txBody>
      </p:sp>
      <p:sp>
        <p:nvSpPr>
          <p:cNvPr id="5" name="Content Placeholder 4"/>
          <p:cNvSpPr>
            <a:spLocks noGrp="1"/>
          </p:cNvSpPr>
          <p:nvPr>
            <p:ph sz="quarter" idx="2"/>
          </p:nvPr>
        </p:nvSpPr>
        <p:spPr/>
        <p:txBody>
          <a:bodyPr>
            <a:normAutofit fontScale="85000" lnSpcReduction="10000"/>
          </a:bodyPr>
          <a:lstStyle/>
          <a:p>
            <a:r>
              <a:rPr lang="sr-Cyrl-RS" dirty="0" smtClean="0"/>
              <a:t>Пример: </a:t>
            </a:r>
            <a:r>
              <a:rPr lang="sr-Cyrl-RS" i="1" dirty="0" smtClean="0"/>
              <a:t>“Ухвати ме страх. Страх неописан и неисказан, страх од нечега што се у мени буђаше и свега ме поражаваше...Страх од ове глуве самоће, мртве тишине и овог тихог жуборења и беласкања воде спрам месечине. Седох. Дрхтао сам као прут. Одједном чух лаки шушањ.”</a:t>
            </a:r>
          </a:p>
          <a:p>
            <a:r>
              <a:rPr lang="sr-Cyrl-RS" dirty="0" smtClean="0"/>
              <a:t>Увела ружа, Б. Станковић</a:t>
            </a:r>
            <a:endParaRPr lang="en-US" dirty="0"/>
          </a:p>
        </p:txBody>
      </p:sp>
      <p:sp>
        <p:nvSpPr>
          <p:cNvPr id="6" name="Content Placeholder 5"/>
          <p:cNvSpPr>
            <a:spLocks noGrp="1"/>
          </p:cNvSpPr>
          <p:nvPr>
            <p:ph sz="quarter" idx="4"/>
          </p:nvPr>
        </p:nvSpPr>
        <p:spPr/>
        <p:txBody>
          <a:bodyPr>
            <a:normAutofit lnSpcReduction="10000"/>
          </a:bodyPr>
          <a:lstStyle/>
          <a:p>
            <a:r>
              <a:rPr lang="sr-Cyrl-RS" dirty="0" smtClean="0"/>
              <a:t>Пример: </a:t>
            </a:r>
            <a:r>
              <a:rPr lang="sr-Cyrl-RS" i="1" dirty="0" smtClean="0"/>
              <a:t>“Били једном краљ и краљица, па имали сина јединца. Кад је краљевић нарастао, прославише његово шишано кумство и на час позваше највиђеније људе из свог краљевства.” </a:t>
            </a:r>
          </a:p>
          <a:p>
            <a:r>
              <a:rPr lang="sr-Cyrl-RS" dirty="0" smtClean="0"/>
              <a:t>одломак из бајке</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5. Нарација (приповедање)</a:t>
            </a:r>
            <a:endParaRPr lang="en-US" dirty="0"/>
          </a:p>
        </p:txBody>
      </p:sp>
      <p:sp>
        <p:nvSpPr>
          <p:cNvPr id="3" name="Text Placeholder 2"/>
          <p:cNvSpPr>
            <a:spLocks noGrp="1"/>
          </p:cNvSpPr>
          <p:nvPr>
            <p:ph type="body" idx="1"/>
          </p:nvPr>
        </p:nvSpPr>
        <p:spPr/>
        <p:txBody>
          <a:bodyPr>
            <a:normAutofit lnSpcReduction="10000"/>
          </a:bodyPr>
          <a:lstStyle/>
          <a:p>
            <a:r>
              <a:rPr lang="sr-Cyrl-RS" dirty="0" smtClean="0"/>
              <a:t>Ретроспективно приповедање</a:t>
            </a:r>
            <a:endParaRPr lang="en-US" dirty="0"/>
          </a:p>
        </p:txBody>
      </p:sp>
      <p:sp>
        <p:nvSpPr>
          <p:cNvPr id="4" name="Text Placeholder 3"/>
          <p:cNvSpPr>
            <a:spLocks noGrp="1"/>
          </p:cNvSpPr>
          <p:nvPr>
            <p:ph type="body" sz="half" idx="3"/>
          </p:nvPr>
        </p:nvSpPr>
        <p:spPr/>
        <p:txBody>
          <a:bodyPr>
            <a:normAutofit lnSpcReduction="10000"/>
          </a:bodyPr>
          <a:lstStyle/>
          <a:p>
            <a:r>
              <a:rPr lang="sr-Cyrl-RS" dirty="0" smtClean="0"/>
              <a:t>Хронолошко приповедање</a:t>
            </a:r>
            <a:endParaRPr lang="en-US" dirty="0"/>
          </a:p>
        </p:txBody>
      </p:sp>
      <p:sp>
        <p:nvSpPr>
          <p:cNvPr id="5" name="Content Placeholder 4"/>
          <p:cNvSpPr>
            <a:spLocks noGrp="1"/>
          </p:cNvSpPr>
          <p:nvPr>
            <p:ph sz="quarter" idx="2"/>
          </p:nvPr>
        </p:nvSpPr>
        <p:spPr/>
        <p:txBody>
          <a:bodyPr>
            <a:normAutofit fontScale="92500" lnSpcReduction="20000"/>
          </a:bodyPr>
          <a:lstStyle/>
          <a:p>
            <a:r>
              <a:rPr lang="ru-RU" dirty="0" smtClean="0"/>
              <a:t>ретроспективно приповедање ( </a:t>
            </a:r>
            <a:r>
              <a:rPr lang="ru-RU" i="1" dirty="0" smtClean="0"/>
              <a:t>retro</a:t>
            </a:r>
            <a:r>
              <a:rPr lang="ru-RU" dirty="0" smtClean="0"/>
              <a:t> = уназад, </a:t>
            </a:r>
            <a:r>
              <a:rPr lang="ru-RU" i="1" dirty="0" smtClean="0"/>
              <a:t>spectare</a:t>
            </a:r>
            <a:r>
              <a:rPr lang="ru-RU" dirty="0" smtClean="0"/>
              <a:t> = гледати) – током казивања, приповедач се враћа у прошлост, прича о нечему што се већ догодило, сећа се – </a:t>
            </a:r>
            <a:r>
              <a:rPr lang="ru-RU" i="1" dirty="0" smtClean="0"/>
              <a:t>Никако није могао да се савлада, а сећање га је враћало у дане младости који су му били понекад и мучни и тешки.</a:t>
            </a:r>
          </a:p>
          <a:p>
            <a:r>
              <a:rPr lang="ru-RU" dirty="0" smtClean="0"/>
              <a:t>Вањка, Чехов</a:t>
            </a:r>
            <a:endParaRPr lang="en-US" dirty="0"/>
          </a:p>
        </p:txBody>
      </p:sp>
      <p:sp>
        <p:nvSpPr>
          <p:cNvPr id="6" name="Content Placeholder 5"/>
          <p:cNvSpPr>
            <a:spLocks noGrp="1"/>
          </p:cNvSpPr>
          <p:nvPr>
            <p:ph sz="quarter" idx="4"/>
          </p:nvPr>
        </p:nvSpPr>
        <p:spPr/>
        <p:txBody>
          <a:bodyPr>
            <a:normAutofit fontScale="92500" lnSpcReduction="20000"/>
          </a:bodyPr>
          <a:lstStyle/>
          <a:p>
            <a:r>
              <a:rPr lang="sr-Cyrl-RS" dirty="0" smtClean="0"/>
              <a:t>хронолошко приповедање – догађај се казује хронолошки, редом – </a:t>
            </a:r>
            <a:r>
              <a:rPr lang="sr-Cyrl-RS" i="1" dirty="0" smtClean="0"/>
              <a:t>Вањка погледа у тамни прозор, у ком је титрао одсјај његове свећице и живо представи свога деду Константина Макарича, који је служио као ноћни чувар код господе Живарјових.</a:t>
            </a:r>
          </a:p>
          <a:p>
            <a:r>
              <a:rPr lang="sr-Cyrl-RS" dirty="0" smtClean="0"/>
              <a:t>Вањка, Чехов</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5. Нарација (приповедање)</a:t>
            </a:r>
            <a:endParaRPr lang="en-US" dirty="0"/>
          </a:p>
        </p:txBody>
      </p:sp>
      <p:pic>
        <p:nvPicPr>
          <p:cNvPr id="4" name="Content Placeholder 3" descr="viber_slika_2020-04-12_22-40-03.jpg"/>
          <p:cNvPicPr>
            <a:picLocks noGrp="1" noChangeAspect="1"/>
          </p:cNvPicPr>
          <p:nvPr>
            <p:ph idx="1"/>
          </p:nvPr>
        </p:nvPicPr>
        <p:blipFill>
          <a:blip r:embed="rId2"/>
          <a:stretch>
            <a:fillRect/>
          </a:stretch>
        </p:blipFill>
        <p:spPr>
          <a:xfrm>
            <a:off x="857224" y="1285860"/>
            <a:ext cx="6000792" cy="531372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Проф. Лидија Марковић</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1. МОНОЛОГ</a:t>
            </a:r>
            <a:endParaRPr lang="en-US" dirty="0"/>
          </a:p>
        </p:txBody>
      </p:sp>
      <p:sp>
        <p:nvSpPr>
          <p:cNvPr id="3" name="Text Placeholder 2"/>
          <p:cNvSpPr>
            <a:spLocks noGrp="1"/>
          </p:cNvSpPr>
          <p:nvPr>
            <p:ph type="body" idx="2"/>
          </p:nvPr>
        </p:nvSpPr>
        <p:spPr/>
        <p:txBody>
          <a:bodyPr>
            <a:normAutofit fontScale="92500" lnSpcReduction="10000"/>
          </a:bodyPr>
          <a:lstStyle/>
          <a:p>
            <a:r>
              <a:rPr lang="sr-Cyrl-RS" sz="1600" dirty="0" smtClean="0"/>
              <a:t>МОНОЛОГ</a:t>
            </a:r>
            <a:r>
              <a:rPr lang="sr-Latn-RS" sz="1600" dirty="0" smtClean="0"/>
              <a:t> (gr. </a:t>
            </a:r>
            <a:r>
              <a:rPr lang="en-US" sz="1600" dirty="0" err="1" smtClean="0"/>
              <a:t>mónos</a:t>
            </a:r>
            <a:r>
              <a:rPr lang="sr-Latn-RS" sz="1600" dirty="0" smtClean="0"/>
              <a:t> -  </a:t>
            </a:r>
            <a:r>
              <a:rPr lang="sr-Cyrl-RS" sz="1600" dirty="0" smtClean="0"/>
              <a:t>један. једини; </a:t>
            </a:r>
            <a:r>
              <a:rPr lang="en-US" sz="1600" dirty="0" err="1" smtClean="0"/>
              <a:t>lógos</a:t>
            </a:r>
            <a:r>
              <a:rPr lang="en-US" sz="1600" dirty="0" smtClean="0"/>
              <a:t> </a:t>
            </a:r>
            <a:r>
              <a:rPr lang="sr-Latn-RS" sz="1600" dirty="0" smtClean="0"/>
              <a:t>– </a:t>
            </a:r>
            <a:r>
              <a:rPr lang="sr-Cyrl-RS" sz="1600" dirty="0" smtClean="0"/>
              <a:t>говор, разговор), у најширем значењу, разговор са  собом, пред публиком или без ње.  </a:t>
            </a:r>
            <a:r>
              <a:rPr lang="sr-Latn-RS" sz="1600" dirty="0" smtClean="0"/>
              <a:t> </a:t>
            </a:r>
            <a:r>
              <a:rPr lang="en-US" sz="1600" dirty="0" smtClean="0"/>
              <a:t> </a:t>
            </a:r>
          </a:p>
          <a:p>
            <a:r>
              <a:rPr lang="sr-Cyrl-RS" sz="1600" dirty="0" smtClean="0"/>
              <a:t>У ужем  значењу подразумева специфичан  начин драмског приказивања у којем се драмско лице обраћа себи, тј. публици. На сцени се никако не могу другачије истаћи размишљања јунака, осим када он изговара на глас своје мисли пред публиком, без саговорника.</a:t>
            </a:r>
          </a:p>
          <a:p>
            <a:r>
              <a:rPr lang="sr-Cyrl-RS" sz="1600" dirty="0" smtClean="0"/>
              <a:t>Пример: </a:t>
            </a:r>
          </a:p>
          <a:p>
            <a:r>
              <a:rPr lang="sr-Cyrl-RS" sz="1600" dirty="0" smtClean="0"/>
              <a:t>РОМЕО (сам):</a:t>
            </a:r>
            <a:r>
              <a:rPr lang="sr-Cyrl-RS" sz="1600" i="1" dirty="0" smtClean="0"/>
              <a:t>Куда бих, кад је срце моје овде? Врти се, земљо, глупа, око осе.</a:t>
            </a:r>
          </a:p>
          <a:p>
            <a:endParaRPr lang="sr-Cyrl-RS" sz="1600" i="1" dirty="0" smtClean="0"/>
          </a:p>
          <a:p>
            <a:r>
              <a:rPr lang="sr-Cyrl-RS" sz="1600" dirty="0" smtClean="0"/>
              <a:t>Ромео и Јулија, Шекспир</a:t>
            </a:r>
            <a:endParaRPr lang="en-US" sz="1600" dirty="0"/>
          </a:p>
        </p:txBody>
      </p:sp>
      <p:pic>
        <p:nvPicPr>
          <p:cNvPr id="5" name="Content Placeholder 4" descr="Ромео.jpg"/>
          <p:cNvPicPr>
            <a:picLocks noGrp="1" noChangeAspect="1"/>
          </p:cNvPicPr>
          <p:nvPr>
            <p:ph sz="half" idx="1"/>
          </p:nvPr>
        </p:nvPicPr>
        <p:blipFill>
          <a:blip r:embed="rId2"/>
          <a:stretch>
            <a:fillRect/>
          </a:stretch>
        </p:blipFill>
        <p:spPr>
          <a:xfrm>
            <a:off x="4106486" y="273050"/>
            <a:ext cx="4048877" cy="58531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2. ДИЈАЛОГ</a:t>
            </a:r>
            <a:r>
              <a:rPr lang="en-US" dirty="0" smtClean="0"/>
              <a:t/>
            </a:r>
            <a:br>
              <a:rPr lang="en-US" dirty="0" smtClean="0"/>
            </a:br>
            <a:endParaRPr lang="en-US" dirty="0"/>
          </a:p>
        </p:txBody>
      </p:sp>
      <p:sp>
        <p:nvSpPr>
          <p:cNvPr id="3" name="Text Placeholder 2"/>
          <p:cNvSpPr>
            <a:spLocks noGrp="1"/>
          </p:cNvSpPr>
          <p:nvPr>
            <p:ph type="body" idx="2"/>
          </p:nvPr>
        </p:nvSpPr>
        <p:spPr/>
        <p:txBody>
          <a:bodyPr>
            <a:normAutofit fontScale="85000" lnSpcReduction="20000"/>
          </a:bodyPr>
          <a:lstStyle/>
          <a:p>
            <a:r>
              <a:rPr lang="sr-Cyrl-RS" sz="2000" dirty="0" smtClean="0"/>
              <a:t>ДИЈАЛОГ (</a:t>
            </a:r>
            <a:r>
              <a:rPr lang="en-US" sz="2000" dirty="0" smtClean="0"/>
              <a:t>gr. </a:t>
            </a:r>
            <a:r>
              <a:rPr lang="en-US" sz="2000" dirty="0" err="1" smtClean="0"/>
              <a:t>diálogos</a:t>
            </a:r>
            <a:r>
              <a:rPr lang="en-US" sz="2000" dirty="0" smtClean="0"/>
              <a:t> </a:t>
            </a:r>
            <a:r>
              <a:rPr lang="sr-Latn-RS" sz="2000" dirty="0" smtClean="0"/>
              <a:t> - </a:t>
            </a:r>
            <a:r>
              <a:rPr lang="sr-Cyrl-RS" sz="2000" dirty="0" smtClean="0"/>
              <a:t>разговор), у најширем значењу представља разговор између два књижевна јунака, односно размена речи два драмска лица, низ питања и одговора којима се непосредно представља сукоб између саговорника. Поред монолога дијалог представља један од основних начина излагања драме.</a:t>
            </a:r>
          </a:p>
          <a:p>
            <a:r>
              <a:rPr lang="sr-Cyrl-RS" sz="2000" dirty="0" smtClean="0"/>
              <a:t> Пример: </a:t>
            </a:r>
          </a:p>
          <a:p>
            <a:r>
              <a:rPr lang="sr-Cyrl-RS" sz="2000" dirty="0" smtClean="0"/>
              <a:t>ЈУЛИЈА: </a:t>
            </a:r>
            <a:r>
              <a:rPr lang="sr-Cyrl-RS" sz="2000" i="1" dirty="0" smtClean="0"/>
              <a:t>Ромео!</a:t>
            </a:r>
          </a:p>
          <a:p>
            <a:r>
              <a:rPr lang="sr-Cyrl-RS" sz="2000" dirty="0" smtClean="0"/>
              <a:t>РОМЕО:</a:t>
            </a:r>
            <a:r>
              <a:rPr lang="sr-Cyrl-RS" sz="2000" i="1" dirty="0" smtClean="0"/>
              <a:t> Мила!</a:t>
            </a:r>
          </a:p>
          <a:p>
            <a:r>
              <a:rPr lang="sr-Cyrl-RS" sz="2000" dirty="0" smtClean="0"/>
              <a:t>ЈУЛИЈА: </a:t>
            </a:r>
            <a:r>
              <a:rPr lang="sr-Cyrl-RS" sz="2000" i="1" dirty="0" smtClean="0"/>
              <a:t>Кад да пошаљем теби? У који сат?</a:t>
            </a:r>
          </a:p>
          <a:p>
            <a:r>
              <a:rPr lang="sr-Cyrl-RS" sz="2000" dirty="0" smtClean="0"/>
              <a:t>ЈУЛИЈА:  </a:t>
            </a:r>
            <a:r>
              <a:rPr lang="sr-Cyrl-RS" sz="2000" i="1" dirty="0" smtClean="0"/>
              <a:t>У девет.</a:t>
            </a:r>
          </a:p>
          <a:p>
            <a:endParaRPr lang="sr-Cyrl-RS" sz="2000" i="1" dirty="0" smtClean="0"/>
          </a:p>
          <a:p>
            <a:r>
              <a:rPr lang="sr-Cyrl-RS" sz="2000" dirty="0" smtClean="0"/>
              <a:t>Ромео и Јулија, Шекспир</a:t>
            </a:r>
            <a:endParaRPr lang="en-US" sz="2000" dirty="0" smtClean="0"/>
          </a:p>
          <a:p>
            <a:endParaRPr lang="en-US" dirty="0"/>
          </a:p>
        </p:txBody>
      </p:sp>
      <p:pic>
        <p:nvPicPr>
          <p:cNvPr id="5" name="Content Placeholder 4" descr="romeo-i-julija.png"/>
          <p:cNvPicPr>
            <a:picLocks noGrp="1" noChangeAspect="1"/>
          </p:cNvPicPr>
          <p:nvPr>
            <p:ph sz="half" idx="1"/>
          </p:nvPr>
        </p:nvPicPr>
        <p:blipFill>
          <a:blip r:embed="rId2"/>
          <a:stretch>
            <a:fillRect/>
          </a:stretch>
        </p:blipFill>
        <p:spPr>
          <a:xfrm>
            <a:off x="3887787" y="1613694"/>
            <a:ext cx="4486275" cy="31718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sr-Cyrl-RS" dirty="0" smtClean="0"/>
              <a:t>УНУТРАШЊИ МОНОЛОГ</a:t>
            </a:r>
            <a:endParaRPr lang="en-US" dirty="0"/>
          </a:p>
        </p:txBody>
      </p:sp>
      <p:sp>
        <p:nvSpPr>
          <p:cNvPr id="3" name="Text Placeholder 2"/>
          <p:cNvSpPr>
            <a:spLocks noGrp="1"/>
          </p:cNvSpPr>
          <p:nvPr>
            <p:ph type="body" idx="2"/>
          </p:nvPr>
        </p:nvSpPr>
        <p:spPr/>
        <p:txBody>
          <a:bodyPr/>
          <a:lstStyle/>
          <a:p>
            <a:r>
              <a:rPr lang="sr-Cyrl-RS" sz="1600" dirty="0" smtClean="0"/>
              <a:t>УНУТРАШЊИ  МОНОЛОГ(</a:t>
            </a:r>
            <a:r>
              <a:rPr lang="sr-Latn-RS" sz="1600" dirty="0" smtClean="0"/>
              <a:t>fr. monologue in</a:t>
            </a:r>
            <a:r>
              <a:rPr lang="en-US" sz="1600" dirty="0" err="1" smtClean="0"/>
              <a:t>térieur</a:t>
            </a:r>
            <a:r>
              <a:rPr lang="sr-Latn-RS" sz="1600" dirty="0" smtClean="0"/>
              <a:t>) </a:t>
            </a:r>
            <a:r>
              <a:rPr lang="sr-Cyrl-RS" sz="1600" dirty="0" smtClean="0"/>
              <a:t>књижевни поступак који настоји да дочара процесе који се одвијају у јунаковој  свести, односно да их непосредно пренесе без интервенције писца. Мисли јунака, изговара речи у себи</a:t>
            </a:r>
          </a:p>
          <a:p>
            <a:endParaRPr lang="sr-Cyrl-RS" sz="1600" dirty="0" smtClean="0"/>
          </a:p>
          <a:p>
            <a:r>
              <a:rPr lang="sr-Cyrl-RS" sz="1600" dirty="0" smtClean="0"/>
              <a:t>Пример:</a:t>
            </a:r>
          </a:p>
          <a:p>
            <a:r>
              <a:rPr lang="sr-Cyrl-RS" sz="1600" dirty="0" smtClean="0"/>
              <a:t>-Неће да говори! – помисли Червјаков пребледевши. – Дакле, љути се... Не, то не може тако остати...Објаснићу му...</a:t>
            </a:r>
          </a:p>
          <a:p>
            <a:endParaRPr lang="sr-Cyrl-RS" sz="1600" dirty="0" smtClean="0"/>
          </a:p>
          <a:p>
            <a:r>
              <a:rPr lang="sr-Cyrl-RS" sz="1600" dirty="0" smtClean="0"/>
              <a:t>“Чиновникова смрт”, Чехов</a:t>
            </a:r>
            <a:endParaRPr lang="en-US" sz="1600" dirty="0" smtClean="0"/>
          </a:p>
        </p:txBody>
      </p:sp>
      <p:pic>
        <p:nvPicPr>
          <p:cNvPr id="5" name="Content Placeholder 4" descr="images485Z053F.jpg"/>
          <p:cNvPicPr>
            <a:picLocks noGrp="1" noChangeAspect="1"/>
          </p:cNvPicPr>
          <p:nvPr>
            <p:ph sz="half" idx="1"/>
          </p:nvPr>
        </p:nvPicPr>
        <p:blipFill>
          <a:blip r:embed="rId2"/>
          <a:stretch>
            <a:fillRect/>
          </a:stretch>
        </p:blipFill>
        <p:spPr>
          <a:xfrm>
            <a:off x="3643307" y="785794"/>
            <a:ext cx="4714908" cy="464347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latin typeface="+mn-lt"/>
              </a:rPr>
              <a:t>4. Дескрипција (описивање)</a:t>
            </a:r>
            <a:endParaRPr lang="en-US" sz="1800" dirty="0">
              <a:latin typeface="Times New Roman" pitchFamily="18" charset="0"/>
              <a:cs typeface="Times New Roman" pitchFamily="18" charset="0"/>
            </a:endParaRPr>
          </a:p>
        </p:txBody>
      </p:sp>
      <p:sp>
        <p:nvSpPr>
          <p:cNvPr id="3" name="Text Placeholder 2"/>
          <p:cNvSpPr>
            <a:spLocks noGrp="1"/>
          </p:cNvSpPr>
          <p:nvPr>
            <p:ph type="body" idx="1"/>
          </p:nvPr>
        </p:nvSpPr>
        <p:spPr/>
        <p:txBody>
          <a:bodyPr/>
          <a:lstStyle/>
          <a:p>
            <a:pPr marL="457200" indent="-457200"/>
            <a:r>
              <a:rPr lang="sr-Cyrl-RS" dirty="0" smtClean="0"/>
              <a:t>портрет</a:t>
            </a:r>
            <a:endParaRPr lang="en-US" dirty="0"/>
          </a:p>
        </p:txBody>
      </p:sp>
      <p:sp>
        <p:nvSpPr>
          <p:cNvPr id="4" name="Text Placeholder 3"/>
          <p:cNvSpPr>
            <a:spLocks noGrp="1"/>
          </p:cNvSpPr>
          <p:nvPr>
            <p:ph type="body" sz="half" idx="3"/>
          </p:nvPr>
        </p:nvSpPr>
        <p:spPr/>
        <p:txBody>
          <a:bodyPr/>
          <a:lstStyle/>
          <a:p>
            <a:r>
              <a:rPr lang="sr-Cyrl-RS" dirty="0" smtClean="0"/>
              <a:t>пејзаж</a:t>
            </a:r>
            <a:endParaRPr lang="en-US" dirty="0"/>
          </a:p>
        </p:txBody>
      </p:sp>
      <p:sp>
        <p:nvSpPr>
          <p:cNvPr id="5" name="Content Placeholder 4"/>
          <p:cNvSpPr>
            <a:spLocks noGrp="1"/>
          </p:cNvSpPr>
          <p:nvPr>
            <p:ph sz="quarter" idx="2"/>
          </p:nvPr>
        </p:nvSpPr>
        <p:spPr/>
        <p:txBody>
          <a:bodyPr>
            <a:normAutofit fontScale="92500" lnSpcReduction="20000"/>
          </a:bodyPr>
          <a:lstStyle/>
          <a:p>
            <a:r>
              <a:rPr lang="sr-Cyrl-RS" dirty="0" smtClean="0"/>
              <a:t>Портрет (</a:t>
            </a:r>
            <a:r>
              <a:rPr lang="sr-Latn-RS" dirty="0" smtClean="0"/>
              <a:t>fr. portrait – </a:t>
            </a:r>
            <a:r>
              <a:rPr lang="sr-Cyrl-RS" dirty="0" smtClean="0"/>
              <a:t>слика, опис) је представљање књижевног лика које тежи да што упечатљивије и подробније истакне његове карактеристике (опис физичког изгледа).</a:t>
            </a:r>
          </a:p>
          <a:p>
            <a:r>
              <a:rPr lang="sr-Cyrl-RS" dirty="0" smtClean="0"/>
              <a:t>Пример:</a:t>
            </a:r>
            <a:r>
              <a:rPr lang="sr-Cyrl-RS" i="1" dirty="0" smtClean="0"/>
              <a:t>” Коса јој је била дуга и спуштена низ плећа, а на глави јој се блисташе златна круна...”</a:t>
            </a:r>
            <a:endParaRPr lang="en-US" i="1" dirty="0"/>
          </a:p>
        </p:txBody>
      </p:sp>
      <p:sp>
        <p:nvSpPr>
          <p:cNvPr id="6" name="Content Placeholder 5"/>
          <p:cNvSpPr>
            <a:spLocks noGrp="1"/>
          </p:cNvSpPr>
          <p:nvPr>
            <p:ph sz="quarter" idx="4"/>
          </p:nvPr>
        </p:nvSpPr>
        <p:spPr/>
        <p:txBody>
          <a:bodyPr>
            <a:normAutofit fontScale="77500" lnSpcReduction="20000"/>
          </a:bodyPr>
          <a:lstStyle/>
          <a:p>
            <a:r>
              <a:rPr lang="sr-Cyrl-RS" dirty="0" smtClean="0"/>
              <a:t>Пејзаж (</a:t>
            </a:r>
            <a:r>
              <a:rPr lang="sr-Latn-RS" dirty="0" smtClean="0"/>
              <a:t>fr. paysage – </a:t>
            </a:r>
            <a:r>
              <a:rPr lang="sr-Cyrl-RS" dirty="0" smtClean="0"/>
              <a:t>предео, слика предела), термин преузет из ликовне културе који у анализи књижевног дела упућује на опис природе или пак на њену слику.</a:t>
            </a:r>
          </a:p>
          <a:p>
            <a:r>
              <a:rPr lang="sr-Cyrl-RS" dirty="0" smtClean="0"/>
              <a:t>Пример: </a:t>
            </a:r>
            <a:r>
              <a:rPr lang="sr-Cyrl-RS" i="1" dirty="0" smtClean="0"/>
              <a:t>“Кроз грање пробија месец те осветљује тамно зелену воду која полако жубори, промиче, беласа се и милећи прелива се преко глатких каменчића, око којих се нахватала мека, зелена маховина.”</a:t>
            </a:r>
            <a:r>
              <a:rPr lang="sr-Cyrl-RS" dirty="0" smtClean="0"/>
              <a:t> </a:t>
            </a:r>
          </a:p>
          <a:p>
            <a:r>
              <a:rPr lang="sr-Cyrl-RS" dirty="0" smtClean="0"/>
              <a:t>Увела ружа, Б. Станковић</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4. Дескрипција (описивање)</a:t>
            </a:r>
            <a:endParaRPr lang="en-US" dirty="0"/>
          </a:p>
        </p:txBody>
      </p:sp>
      <p:sp>
        <p:nvSpPr>
          <p:cNvPr id="3" name="Text Placeholder 2"/>
          <p:cNvSpPr>
            <a:spLocks noGrp="1"/>
          </p:cNvSpPr>
          <p:nvPr>
            <p:ph type="body" idx="1"/>
          </p:nvPr>
        </p:nvSpPr>
        <p:spPr/>
        <p:txBody>
          <a:bodyPr/>
          <a:lstStyle/>
          <a:p>
            <a:r>
              <a:rPr lang="sr-Cyrl-RS" dirty="0" smtClean="0"/>
              <a:t>портерт</a:t>
            </a:r>
            <a:endParaRPr lang="en-US" dirty="0"/>
          </a:p>
        </p:txBody>
      </p:sp>
      <p:sp>
        <p:nvSpPr>
          <p:cNvPr id="4" name="Text Placeholder 3"/>
          <p:cNvSpPr>
            <a:spLocks noGrp="1"/>
          </p:cNvSpPr>
          <p:nvPr>
            <p:ph type="body" sz="half" idx="3"/>
          </p:nvPr>
        </p:nvSpPr>
        <p:spPr/>
        <p:txBody>
          <a:bodyPr/>
          <a:lstStyle/>
          <a:p>
            <a:r>
              <a:rPr lang="sr-Cyrl-RS" dirty="0" smtClean="0"/>
              <a:t>Пејзаж </a:t>
            </a:r>
            <a:endParaRPr lang="en-US" dirty="0"/>
          </a:p>
        </p:txBody>
      </p:sp>
      <p:pic>
        <p:nvPicPr>
          <p:cNvPr id="8" name="Content Placeholder 7" descr="untitled.png"/>
          <p:cNvPicPr>
            <a:picLocks noGrp="1" noChangeAspect="1"/>
          </p:cNvPicPr>
          <p:nvPr>
            <p:ph sz="quarter" idx="2"/>
          </p:nvPr>
        </p:nvPicPr>
        <p:blipFill>
          <a:blip r:embed="rId2"/>
          <a:stretch>
            <a:fillRect/>
          </a:stretch>
        </p:blipFill>
        <p:spPr>
          <a:xfrm>
            <a:off x="357159" y="2285992"/>
            <a:ext cx="3096448" cy="3429024"/>
          </a:xfrm>
        </p:spPr>
      </p:pic>
      <p:pic>
        <p:nvPicPr>
          <p:cNvPr id="7" name="Content Placeholder 6" descr="56c9f2eb-e958-4a3e-83a1-2ff00a0a0a67-Supermesec1-previewOrg.jpg"/>
          <p:cNvPicPr>
            <a:picLocks noGrp="1" noChangeAspect="1"/>
          </p:cNvPicPr>
          <p:nvPr>
            <p:ph sz="quarter" idx="4"/>
          </p:nvPr>
        </p:nvPicPr>
        <p:blipFill>
          <a:blip r:embed="rId3"/>
          <a:stretch>
            <a:fillRect/>
          </a:stretch>
        </p:blipFill>
        <p:spPr>
          <a:xfrm>
            <a:off x="4645025" y="2814308"/>
            <a:ext cx="4041775" cy="285974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4. Дескрипција (описивање)</a:t>
            </a:r>
            <a:endParaRPr lang="en-US" dirty="0"/>
          </a:p>
        </p:txBody>
      </p:sp>
      <p:sp>
        <p:nvSpPr>
          <p:cNvPr id="3" name="Text Placeholder 2"/>
          <p:cNvSpPr>
            <a:spLocks noGrp="1"/>
          </p:cNvSpPr>
          <p:nvPr>
            <p:ph type="body" idx="1"/>
          </p:nvPr>
        </p:nvSpPr>
        <p:spPr/>
        <p:txBody>
          <a:bodyPr/>
          <a:lstStyle/>
          <a:p>
            <a:r>
              <a:rPr lang="sr-Cyrl-RS" dirty="0" smtClean="0"/>
              <a:t>Ентеријер </a:t>
            </a:r>
            <a:endParaRPr lang="en-US" dirty="0"/>
          </a:p>
        </p:txBody>
      </p:sp>
      <p:sp>
        <p:nvSpPr>
          <p:cNvPr id="4" name="Text Placeholder 3"/>
          <p:cNvSpPr>
            <a:spLocks noGrp="1"/>
          </p:cNvSpPr>
          <p:nvPr>
            <p:ph type="body" sz="half" idx="3"/>
          </p:nvPr>
        </p:nvSpPr>
        <p:spPr/>
        <p:txBody>
          <a:bodyPr/>
          <a:lstStyle/>
          <a:p>
            <a:r>
              <a:rPr lang="sr-Cyrl-RS" dirty="0" smtClean="0"/>
              <a:t>екстеријер</a:t>
            </a:r>
            <a:endParaRPr lang="en-US" dirty="0"/>
          </a:p>
        </p:txBody>
      </p:sp>
      <p:sp>
        <p:nvSpPr>
          <p:cNvPr id="5" name="Content Placeholder 4"/>
          <p:cNvSpPr>
            <a:spLocks noGrp="1"/>
          </p:cNvSpPr>
          <p:nvPr>
            <p:ph sz="quarter" idx="2"/>
          </p:nvPr>
        </p:nvSpPr>
        <p:spPr/>
        <p:txBody>
          <a:bodyPr>
            <a:normAutofit fontScale="55000" lnSpcReduction="20000"/>
          </a:bodyPr>
          <a:lstStyle/>
          <a:p>
            <a:r>
              <a:rPr lang="ru-RU" dirty="0" smtClean="0"/>
              <a:t>ЕНТЕРИЈЕР (фр. interieur – унутрашњи) – унутрашњост неке просторије или грађевине; приказивање унутрашњости уопште (на слици, филму и слично). </a:t>
            </a:r>
          </a:p>
          <a:p>
            <a:endParaRPr lang="ru-RU" dirty="0" smtClean="0"/>
          </a:p>
          <a:p>
            <a:r>
              <a:rPr lang="ru-RU" dirty="0" smtClean="0"/>
              <a:t>Пример</a:t>
            </a:r>
            <a:r>
              <a:rPr lang="ru-RU" i="1" dirty="0" smtClean="0"/>
              <a:t>:» Та велика трпезаријска одаја била је полумрачна, јер је светлост у њу једва продирала кроз један једини прозор у одаји, на средини зида насупрот улаза. У њој је под био земљани: чврсто набијена и глатка површина земље која се у том полумраку сјајила. У предњем делу стајао је велики правоугаони орахов сто, кућна трпеза, са две клупе са стране и две овеће столице у челу и зачељу. Лево и десно по средини собе, једна наспрам других, стајала су врата, једна за собу према улици а друга за ону према врту и воћњаку. У угловима испод прозора налазили су се зидани и олепљени ниски штедњаци, већи са тучаном ринглом, за кување, и мањи са великом рупом, за бакарни котао. »</a:t>
            </a:r>
          </a:p>
          <a:p>
            <a:r>
              <a:rPr lang="ru-RU" dirty="0" smtClean="0"/>
              <a:t>Стара породична кућа, Павле Угринов</a:t>
            </a:r>
            <a:endParaRPr lang="en-US" dirty="0"/>
          </a:p>
        </p:txBody>
      </p:sp>
      <p:sp>
        <p:nvSpPr>
          <p:cNvPr id="6" name="Content Placeholder 5"/>
          <p:cNvSpPr>
            <a:spLocks noGrp="1"/>
          </p:cNvSpPr>
          <p:nvPr>
            <p:ph sz="quarter" idx="4"/>
          </p:nvPr>
        </p:nvSpPr>
        <p:spPr/>
        <p:txBody>
          <a:bodyPr>
            <a:normAutofit fontScale="55000" lnSpcReduction="20000"/>
          </a:bodyPr>
          <a:lstStyle/>
          <a:p>
            <a:r>
              <a:rPr lang="ru-RU" dirty="0" smtClean="0"/>
              <a:t>ЕКСТЕРИЈЕР </a:t>
            </a:r>
            <a:r>
              <a:rPr lang="ru-RU" dirty="0" smtClean="0"/>
              <a:t>(</a:t>
            </a:r>
            <a:r>
              <a:rPr lang="ru-RU" dirty="0" smtClean="0"/>
              <a:t>лат. </a:t>
            </a:r>
            <a:r>
              <a:rPr lang="en-US" dirty="0" smtClean="0"/>
              <a:t>exterior – </a:t>
            </a:r>
            <a:r>
              <a:rPr lang="ru-RU" dirty="0" smtClean="0"/>
              <a:t>спољашњи) – спољашњи изглед, спољашњост, спољна страна грађевине са појавама, предметима и бићима у њему. </a:t>
            </a:r>
          </a:p>
          <a:p>
            <a:endParaRPr lang="ru-RU" dirty="0" smtClean="0"/>
          </a:p>
          <a:p>
            <a:r>
              <a:rPr lang="ru-RU" dirty="0" smtClean="0"/>
              <a:t>Пример: </a:t>
            </a:r>
            <a:r>
              <a:rPr lang="ru-RU" i="1" dirty="0" smtClean="0"/>
              <a:t>«Дрвенарија прозора била је премазана мрком бојом, док је читав спољни зид куће био окречен, дакле бео, изузев „сокла”, истуреног доњег дела зида при земљи, који је такође био обојен мрком, тако да се спољни изглед куће у боји слагао. Изнад зида куће, са улице, као и из дворишта, дизао се китњаст забат – са благо извијеним линијама и једном великом полукружном у врху, са два таванска отвора и иницијалима предела – који је читавом својом декоративношћу скоро у потпуности заклањао висок и искошен кров, покривен дебелим и густим садевом трске, по којој се ширила тамнозелена маховина.»</a:t>
            </a:r>
          </a:p>
          <a:p>
            <a:endParaRPr lang="ru-RU" dirty="0" smtClean="0"/>
          </a:p>
          <a:p>
            <a:r>
              <a:rPr lang="ru-RU" dirty="0" smtClean="0"/>
              <a:t> Стара породична кућа, Павле Угринов</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4. Дескрипција (описивање)</a:t>
            </a:r>
            <a:endParaRPr lang="en-US" dirty="0"/>
          </a:p>
        </p:txBody>
      </p:sp>
      <p:sp>
        <p:nvSpPr>
          <p:cNvPr id="3" name="Text Placeholder 2"/>
          <p:cNvSpPr>
            <a:spLocks noGrp="1"/>
          </p:cNvSpPr>
          <p:nvPr>
            <p:ph type="body" idx="1"/>
          </p:nvPr>
        </p:nvSpPr>
        <p:spPr/>
        <p:txBody>
          <a:bodyPr/>
          <a:lstStyle/>
          <a:p>
            <a:r>
              <a:rPr lang="sr-Cyrl-RS" dirty="0" smtClean="0"/>
              <a:t>Ентеријер</a:t>
            </a:r>
            <a:endParaRPr lang="en-US" dirty="0"/>
          </a:p>
        </p:txBody>
      </p:sp>
      <p:sp>
        <p:nvSpPr>
          <p:cNvPr id="4" name="Text Placeholder 3"/>
          <p:cNvSpPr>
            <a:spLocks noGrp="1"/>
          </p:cNvSpPr>
          <p:nvPr>
            <p:ph type="body" sz="half" idx="3"/>
          </p:nvPr>
        </p:nvSpPr>
        <p:spPr/>
        <p:txBody>
          <a:bodyPr/>
          <a:lstStyle/>
          <a:p>
            <a:r>
              <a:rPr lang="sr-Cyrl-RS" dirty="0" smtClean="0"/>
              <a:t>Екстеријер</a:t>
            </a:r>
            <a:endParaRPr lang="en-US" dirty="0"/>
          </a:p>
        </p:txBody>
      </p:sp>
      <p:pic>
        <p:nvPicPr>
          <p:cNvPr id="7" name="Content Placeholder 6" descr="maxresdefault.jpg"/>
          <p:cNvPicPr>
            <a:picLocks noGrp="1" noChangeAspect="1"/>
          </p:cNvPicPr>
          <p:nvPr>
            <p:ph sz="quarter" idx="2"/>
          </p:nvPr>
        </p:nvPicPr>
        <p:blipFill>
          <a:blip r:embed="rId2"/>
          <a:stretch>
            <a:fillRect/>
          </a:stretch>
        </p:blipFill>
        <p:spPr>
          <a:xfrm>
            <a:off x="214282" y="2428868"/>
            <a:ext cx="4283106" cy="3786214"/>
          </a:xfrm>
        </p:spPr>
      </p:pic>
      <p:pic>
        <p:nvPicPr>
          <p:cNvPr id="8" name="Content Placeholder 7" descr="selo-sela-kuce-kuca-vojvodina-stanovnistvo_660x330.jpg"/>
          <p:cNvPicPr>
            <a:picLocks noGrp="1" noChangeAspect="1"/>
          </p:cNvPicPr>
          <p:nvPr>
            <p:ph sz="quarter" idx="4"/>
          </p:nvPr>
        </p:nvPicPr>
        <p:blipFill>
          <a:blip r:embed="rId3"/>
          <a:stretch>
            <a:fillRect/>
          </a:stretch>
        </p:blipFill>
        <p:spPr>
          <a:xfrm>
            <a:off x="4645025" y="2786058"/>
            <a:ext cx="4041775" cy="300039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5. Нарација (приповедање)</a:t>
            </a:r>
            <a:endParaRPr lang="en-US" dirty="0"/>
          </a:p>
        </p:txBody>
      </p:sp>
      <p:sp>
        <p:nvSpPr>
          <p:cNvPr id="3" name="Text Placeholder 2"/>
          <p:cNvSpPr>
            <a:spLocks noGrp="1"/>
          </p:cNvSpPr>
          <p:nvPr>
            <p:ph type="body" idx="1"/>
          </p:nvPr>
        </p:nvSpPr>
        <p:spPr/>
        <p:txBody>
          <a:bodyPr>
            <a:normAutofit lnSpcReduction="10000"/>
          </a:bodyPr>
          <a:lstStyle/>
          <a:p>
            <a:r>
              <a:rPr lang="sr-Cyrl-RS" dirty="0" smtClean="0"/>
              <a:t>Приповедање у првом лицу</a:t>
            </a:r>
            <a:endParaRPr lang="en-US" dirty="0"/>
          </a:p>
        </p:txBody>
      </p:sp>
      <p:sp>
        <p:nvSpPr>
          <p:cNvPr id="4" name="Text Placeholder 3"/>
          <p:cNvSpPr>
            <a:spLocks noGrp="1"/>
          </p:cNvSpPr>
          <p:nvPr>
            <p:ph type="body" sz="half" idx="3"/>
          </p:nvPr>
        </p:nvSpPr>
        <p:spPr/>
        <p:txBody>
          <a:bodyPr>
            <a:normAutofit lnSpcReduction="10000"/>
          </a:bodyPr>
          <a:lstStyle/>
          <a:p>
            <a:r>
              <a:rPr lang="sr-Cyrl-RS" dirty="0" smtClean="0"/>
              <a:t>Приповедање у трећем лицу</a:t>
            </a:r>
            <a:endParaRPr lang="en-US" dirty="0"/>
          </a:p>
        </p:txBody>
      </p:sp>
      <p:sp>
        <p:nvSpPr>
          <p:cNvPr id="5" name="Content Placeholder 4"/>
          <p:cNvSpPr>
            <a:spLocks noGrp="1"/>
          </p:cNvSpPr>
          <p:nvPr>
            <p:ph sz="quarter" idx="2"/>
          </p:nvPr>
        </p:nvSpPr>
        <p:spPr/>
        <p:txBody>
          <a:bodyPr>
            <a:normAutofit fontScale="85000" lnSpcReduction="20000"/>
          </a:bodyPr>
          <a:lstStyle/>
          <a:p>
            <a:r>
              <a:rPr lang="sr-Cyrl-RS" dirty="0" smtClean="0"/>
              <a:t>Приповедање у првом лицу једнине може се јавити у причи на два начина:</a:t>
            </a:r>
          </a:p>
          <a:p>
            <a:r>
              <a:rPr lang="sr-Cyrl-RS" dirty="0" smtClean="0"/>
              <a:t>-некада је цела прича исприповедана у првом лицу;</a:t>
            </a:r>
          </a:p>
          <a:p>
            <a:r>
              <a:rPr lang="sr-Cyrl-RS" dirty="0" smtClean="0"/>
              <a:t>- некада је део приче исприповедан у првом лицу, на </a:t>
            </a:r>
            <a:r>
              <a:rPr lang="sr-Cyrl-RS" dirty="0" smtClean="0"/>
              <a:t>пример</a:t>
            </a:r>
            <a:r>
              <a:rPr lang="en-US" dirty="0" smtClean="0"/>
              <a:t>,</a:t>
            </a:r>
            <a:r>
              <a:rPr lang="sr-Cyrl-RS" dirty="0" smtClean="0"/>
              <a:t> </a:t>
            </a:r>
            <a:r>
              <a:rPr lang="sr-Cyrl-RS" dirty="0" smtClean="0"/>
              <a:t>када се наводе речи неког лика.</a:t>
            </a:r>
          </a:p>
          <a:p>
            <a:r>
              <a:rPr lang="sr-Cyrl-RS" dirty="0" smtClean="0"/>
              <a:t>Ако је прича у целини исприповедана у овом облику, онда она има СУБЈЕКТИВНИ карактер.</a:t>
            </a:r>
            <a:endParaRPr lang="en-US" dirty="0"/>
          </a:p>
        </p:txBody>
      </p:sp>
      <p:sp>
        <p:nvSpPr>
          <p:cNvPr id="6" name="Content Placeholder 5"/>
          <p:cNvSpPr>
            <a:spLocks noGrp="1"/>
          </p:cNvSpPr>
          <p:nvPr>
            <p:ph sz="quarter" idx="4"/>
          </p:nvPr>
        </p:nvSpPr>
        <p:spPr/>
        <p:txBody>
          <a:bodyPr>
            <a:normAutofit fontScale="92500" lnSpcReduction="20000"/>
          </a:bodyPr>
          <a:lstStyle/>
          <a:p>
            <a:r>
              <a:rPr lang="sr-Cyrl-RS" dirty="0" smtClean="0"/>
              <a:t>Не може се одредити физиономија приповедача. Не знамо како он изгледа, како се зове или колико има година. Он се не јавља у тексту. То значи да не учествује у радњи као њен лик, али говори као да о њој све зна. Он је негде између света приче и нашег света.Он говори о свету приче ОБЈЕКТИВНО.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435</TotalTime>
  <Words>1122</Words>
  <Application>Microsoft Office PowerPoint</Application>
  <PresentationFormat>On-screen Show (4:3)</PresentationFormat>
  <Paragraphs>75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Форме приповедања</vt:lpstr>
      <vt:lpstr>1. МОНОЛОГ</vt:lpstr>
      <vt:lpstr>2. ДИЈАЛОГ </vt:lpstr>
      <vt:lpstr>3. УНУТРАШЊИ МОНОЛОГ</vt:lpstr>
      <vt:lpstr>4. Дескрипција (описивање)</vt:lpstr>
      <vt:lpstr>4. Дескрипција (описивање)</vt:lpstr>
      <vt:lpstr>4. Дескрипција (описивање)</vt:lpstr>
      <vt:lpstr>4. Дескрипција (описивање)</vt:lpstr>
      <vt:lpstr>5. Нарација (приповедање)</vt:lpstr>
      <vt:lpstr>5. Нарација (приповедање)</vt:lpstr>
      <vt:lpstr>5. Нарација (приповедање)</vt:lpstr>
      <vt:lpstr>5. Нарација (приповедање)</vt:lpstr>
      <vt:lpstr>Проф. Лидија Марковић</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Форме приповедања</dc:title>
  <dc:creator>HP</dc:creator>
  <cp:lastModifiedBy>HP</cp:lastModifiedBy>
  <cp:revision>45</cp:revision>
  <dcterms:created xsi:type="dcterms:W3CDTF">2020-04-12T08:13:04Z</dcterms:created>
  <dcterms:modified xsi:type="dcterms:W3CDTF">2020-04-12T21:07:52Z</dcterms:modified>
</cp:coreProperties>
</file>